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8" r:id="rId17"/>
    <p:sldId id="484" r:id="rId18"/>
    <p:sldId id="485" r:id="rId19"/>
    <p:sldId id="471" r:id="rId20"/>
    <p:sldId id="464" r:id="rId21"/>
    <p:sldId id="486" r:id="rId22"/>
    <p:sldId id="475" r:id="rId23"/>
    <p:sldId id="472" r:id="rId24"/>
    <p:sldId id="476" r:id="rId25"/>
    <p:sldId id="489" r:id="rId26"/>
    <p:sldId id="478" r:id="rId27"/>
    <p:sldId id="490" r:id="rId28"/>
    <p:sldId id="470" r:id="rId29"/>
    <p:sldId id="480" r:id="rId30"/>
    <p:sldId id="479" r:id="rId31"/>
    <p:sldId id="487" r:id="rId32"/>
    <p:sldId id="482" r:id="rId33"/>
    <p:sldId id="324" r:id="rId34"/>
    <p:sldId id="306" r:id="rId35"/>
    <p:sldId id="352" r:id="rId36"/>
    <p:sldId id="370" r:id="rId37"/>
    <p:sldId id="351" r:id="rId3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76601" autoAdjust="0"/>
  </p:normalViewPr>
  <p:slideViewPr>
    <p:cSldViewPr snapToGrid="0">
      <p:cViewPr varScale="1">
        <p:scale>
          <a:sx n="57" d="100"/>
          <a:sy n="57" d="100"/>
        </p:scale>
        <p:origin x="1176" y="6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5/04/2025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05/04/2025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241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12995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05/04/2025</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05/04/2025</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r>
              <a:rPr lang="pt-BR" dirty="0"/>
              <a:t/>
            </a:r>
            <a:br>
              <a:rPr lang="pt-BR" dirty="0"/>
            </a:br>
            <a:r>
              <a:rPr lang="pt-BR" b="1" i="1" dirty="0"/>
              <a:t>Classificação (Parte V)</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xmlns=""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predições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xmlns="" id="{729D007B-9E18-00C3-2CF2-47D7955EBACC}"/>
              </a:ext>
            </a:extLst>
          </p:cNvPr>
          <p:cNvSpPr>
            <a:spLocks noGrp="1"/>
          </p:cNvSpPr>
          <p:nvPr>
            <p:ph idx="1"/>
          </p:nvPr>
        </p:nvSpPr>
        <p:spPr>
          <a:xfrm>
            <a:off x="5652655" y="1690688"/>
            <a:ext cx="6375222" cy="5167312"/>
          </a:xfrm>
        </p:spPr>
        <p:txBody>
          <a:bodyPr>
            <a:normAutofit lnSpcReduction="10000"/>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p>
          <a:p>
            <a:r>
              <a:rPr lang="pt-BR" dirty="0">
                <a:solidFill>
                  <a:schemeClr val="tx1"/>
                </a:solidFill>
              </a:rPr>
              <a:t>Portanto, ela </a:t>
            </a:r>
            <a:r>
              <a:rPr lang="pt-BR" b="1" i="1" dirty="0">
                <a:solidFill>
                  <a:srgbClr val="002060"/>
                </a:solidFill>
              </a:rPr>
              <a:t>só é usada </a:t>
            </a:r>
            <a:r>
              <a:rPr lang="pt-BR" dirty="0"/>
              <a:t>para avaliar o </a:t>
            </a:r>
            <a:r>
              <a:rPr lang="pt-BR" dirty="0">
                <a:solidFill>
                  <a:schemeClr val="tx1"/>
                </a:solidFill>
              </a:rPr>
              <a:t>desempenho geral de um classificador </a:t>
            </a:r>
            <a:r>
              <a:rPr lang="pt-BR" b="1" i="1" dirty="0">
                <a:solidFill>
                  <a:srgbClr val="002060"/>
                </a:solidFill>
              </a:rPr>
              <a:t>quando as classes estão </a:t>
            </a:r>
            <a:r>
              <a:rPr lang="pt-BR" b="1" i="1" dirty="0">
                <a:solidFill>
                  <a:srgbClr val="FF0000"/>
                </a:solidFill>
              </a:rPr>
              <a:t>balanceadas</a:t>
            </a:r>
            <a:r>
              <a:rPr lang="pt-BR" dirty="0">
                <a:solidFill>
                  <a:schemeClr val="tx1"/>
                </a:solidFill>
              </a:rPr>
              <a:t>.</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3B70A8A1-B016-521E-B475-1827A59F773A}"/>
                  </a:ext>
                </a:extLst>
              </p:cNvPr>
              <p:cNvSpPr txBox="1"/>
              <p:nvPr/>
            </p:nvSpPr>
            <p:spPr>
              <a:xfrm>
                <a:off x="330200" y="2987491"/>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330200" y="2987491"/>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dirty="0"/>
                  <a:t>Por ser uma </a:t>
                </a:r>
                <a:r>
                  <a:rPr lang="pt-BR" b="1" i="1" dirty="0">
                    <a:solidFill>
                      <a:srgbClr val="00B050"/>
                    </a:solidFill>
                    <a:effectLst/>
                  </a:rPr>
                  <a:t>comparação com todas as predições feitas</a:t>
                </a:r>
                <a:r>
                  <a:rPr lang="pt-BR" dirty="0"/>
                  <a:t>, a</a:t>
                </a:r>
                <a:r>
                  <a:rPr lang="pt-BR" b="0" i="0" dirty="0">
                    <a:solidFill>
                      <a:schemeClr val="tx1"/>
                    </a:solidFill>
                    <a:effectLst/>
                  </a:rPr>
                  <a:t> acurácia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xmlns=""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Nesse caso,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xmlns=""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xmlns="" val="2780398905"/>
                    </a:ext>
                  </a:extLst>
                </a:gridCol>
                <a:gridCol w="897466">
                  <a:extLst>
                    <a:ext uri="{9D8B030D-6E8A-4147-A177-3AD203B41FA5}">
                      <a16:colId xmlns:a16="http://schemas.microsoft.com/office/drawing/2014/main" xmlns=""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6" name="Retângulo 5">
            <a:extLst>
              <a:ext uri="{FF2B5EF4-FFF2-40B4-BE49-F238E27FC236}">
                <a16:creationId xmlns:a16="http://schemas.microsoft.com/office/drawing/2014/main" xmlns=""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xmlns=""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xmlns=""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xmlns="" val="2780398905"/>
                    </a:ext>
                  </a:extLst>
                </a:gridCol>
                <a:gridCol w="897466">
                  <a:extLst>
                    <a:ext uri="{9D8B030D-6E8A-4147-A177-3AD203B41FA5}">
                      <a16:colId xmlns:a16="http://schemas.microsoft.com/office/drawing/2014/main" xmlns=""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6" name="Retângulo 5">
            <a:extLst>
              <a:ext uri="{FF2B5EF4-FFF2-40B4-BE49-F238E27FC236}">
                <a16:creationId xmlns:a16="http://schemas.microsoft.com/office/drawing/2014/main" xmlns=""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xmlns=""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xmlns=""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xmlns="" val="2780398905"/>
                    </a:ext>
                  </a:extLst>
                </a:gridCol>
                <a:gridCol w="897466">
                  <a:extLst>
                    <a:ext uri="{9D8B030D-6E8A-4147-A177-3AD203B41FA5}">
                      <a16:colId xmlns:a16="http://schemas.microsoft.com/office/drawing/2014/main" xmlns=""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5" name="Retângulo 4">
            <a:extLst>
              <a:ext uri="{FF2B5EF4-FFF2-40B4-BE49-F238E27FC236}">
                <a16:creationId xmlns:a16="http://schemas.microsoft.com/office/drawing/2014/main" xmlns=""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7CC1604-6E46-4CA6-D82F-385F2688C603}"/>
              </a:ext>
            </a:extLst>
          </p:cNvPr>
          <p:cNvSpPr>
            <a:spLocks noGrp="1"/>
          </p:cNvSpPr>
          <p:nvPr>
            <p:ph type="title"/>
          </p:nvPr>
        </p:nvSpPr>
        <p:spPr/>
        <p:txBody>
          <a:bodyPr/>
          <a:lstStyle/>
          <a:p>
            <a:r>
              <a:rPr lang="pt-BR" dirty="0"/>
              <a:t>Taxas de falso positivo e negativo</a:t>
            </a:r>
          </a:p>
        </p:txBody>
      </p:sp>
      <p:sp>
        <p:nvSpPr>
          <p:cNvPr id="3" name="Espaço Reservado para Conteúdo 2">
            <a:extLst>
              <a:ext uri="{FF2B5EF4-FFF2-40B4-BE49-F238E27FC236}">
                <a16:creationId xmlns:a16="http://schemas.microsoft.com/office/drawing/2014/main" xmlns="" id="{FF46BDEB-E8F5-7119-62CF-6C86FA393FCC}"/>
              </a:ext>
            </a:extLst>
          </p:cNvPr>
          <p:cNvSpPr>
            <a:spLocks noGrp="1"/>
          </p:cNvSpPr>
          <p:nvPr>
            <p:ph idx="1"/>
          </p:nvPr>
        </p:nvSpPr>
        <p:spPr>
          <a:xfrm>
            <a:off x="6067810" y="1825624"/>
            <a:ext cx="5930227" cy="5032375"/>
          </a:xfrm>
        </p:spPr>
        <p:txBody>
          <a:bodyPr/>
          <a:lstStyle/>
          <a:p>
            <a:r>
              <a:rPr lang="pt-BR" b="1" i="1" dirty="0">
                <a:effectLst/>
              </a:rPr>
              <a:t>Taxa de falsos negativos</a:t>
            </a:r>
            <a:r>
              <a:rPr lang="pt-BR" b="1" dirty="0">
                <a:effectLst/>
              </a:rPr>
              <a:t> (TFN)</a:t>
            </a:r>
            <a:r>
              <a:rPr lang="pt-BR" b="0" i="0" dirty="0">
                <a:effectLst/>
              </a:rPr>
              <a:t>: é a proporção de exemplos da classe positiva classificados incorretamente.</a:t>
            </a:r>
          </a:p>
          <a:p>
            <a:r>
              <a:rPr lang="pt-BR" b="1" i="1" dirty="0">
                <a:effectLst/>
              </a:rPr>
              <a:t>Taxa de falsos positivos</a:t>
            </a:r>
            <a:r>
              <a:rPr lang="pt-BR" b="1" dirty="0">
                <a:effectLst/>
              </a:rPr>
              <a:t> (TFP)</a:t>
            </a:r>
            <a:r>
              <a:rPr lang="pt-BR" b="0" i="0" dirty="0">
                <a:effectLst/>
              </a:rPr>
              <a:t>: é a proporção de exemplos da classe negativa classificados incorretamente.</a:t>
            </a:r>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E10A5C75-D2A9-C1F1-FBAB-D01BDBCD026F}"/>
                  </a:ext>
                </a:extLst>
              </p:cNvPr>
              <p:cNvSpPr txBox="1"/>
              <p:nvPr/>
            </p:nvSpPr>
            <p:spPr>
              <a:xfrm>
                <a:off x="441043" y="2300471"/>
                <a:ext cx="2953168"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TFN</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FN</m:t>
                          </m:r>
                        </m:num>
                        <m:den>
                          <m:r>
                            <m:rPr>
                              <m:sty m:val="p"/>
                            </m:rPr>
                            <a:rPr lang="pt-BR" sz="3200" b="0" i="0" smtClean="0">
                              <a:latin typeface="Cambria Math" panose="02040503050406030204" pitchFamily="18" charset="0"/>
                            </a:rPr>
                            <m:t>FN</m:t>
                          </m:r>
                          <m:r>
                            <a:rPr lang="pt-BR" sz="3200" i="0">
                              <a:latin typeface="Cambria Math" panose="02040503050406030204" pitchFamily="18" charset="0"/>
                            </a:rPr>
                            <m:t>+</m:t>
                          </m:r>
                          <m:r>
                            <m:rPr>
                              <m:sty m:val="p"/>
                            </m:rPr>
                            <a:rPr lang="pt-BR" sz="3200" b="0" i="0" smtClean="0">
                              <a:latin typeface="Cambria Math" panose="02040503050406030204" pitchFamily="18" charset="0"/>
                            </a:rPr>
                            <m:t>T</m:t>
                          </m:r>
                          <m:r>
                            <m:rPr>
                              <m:sty m:val="p"/>
                            </m:rPr>
                            <a:rPr lang="pt-BR" sz="3200" i="0">
                              <a:latin typeface="Cambria Math" panose="02040503050406030204" pitchFamily="18" charset="0"/>
                            </a:rPr>
                            <m:t>P</m:t>
                          </m:r>
                        </m:den>
                      </m:f>
                    </m:oMath>
                  </m:oMathPara>
                </a14:m>
                <a:endParaRPr lang="pt-BR" sz="3200" dirty="0"/>
              </a:p>
            </p:txBody>
          </p:sp>
        </mc:Choice>
        <mc:Fallback xmlns="">
          <p:sp>
            <p:nvSpPr>
              <p:cNvPr id="4" name="CaixaDeTexto 3">
                <a:extLst>
                  <a:ext uri="{FF2B5EF4-FFF2-40B4-BE49-F238E27FC236}">
                    <a16:creationId xmlns:a16="http://schemas.microsoft.com/office/drawing/2014/main" id="{E10A5C75-D2A9-C1F1-FBAB-D01BDBCD026F}"/>
                  </a:ext>
                </a:extLst>
              </p:cNvPr>
              <p:cNvSpPr txBox="1">
                <a:spLocks noRot="1" noChangeAspect="1" noMove="1" noResize="1" noEditPoints="1" noAdjustHandles="1" noChangeArrowheads="1" noChangeShapeType="1" noTextEdit="1"/>
              </p:cNvSpPr>
              <p:nvPr/>
            </p:nvSpPr>
            <p:spPr>
              <a:xfrm>
                <a:off x="441043" y="2300471"/>
                <a:ext cx="2953168"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EC3ABC0C-2207-F9BF-7981-A156917E322E}"/>
                  </a:ext>
                </a:extLst>
              </p:cNvPr>
              <p:cNvSpPr txBox="1"/>
              <p:nvPr/>
            </p:nvSpPr>
            <p:spPr>
              <a:xfrm>
                <a:off x="441043" y="4621845"/>
                <a:ext cx="2863272"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TFP</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FP</m:t>
                          </m:r>
                        </m:num>
                        <m:den>
                          <m:r>
                            <m:rPr>
                              <m:sty m:val="p"/>
                            </m:rPr>
                            <a:rPr lang="pt-BR" sz="3200" b="0" i="0" smtClean="0">
                              <a:latin typeface="Cambria Math" panose="02040503050406030204" pitchFamily="18" charset="0"/>
                            </a:rPr>
                            <m:t>FP</m:t>
                          </m:r>
                          <m:r>
                            <a:rPr lang="pt-BR" sz="3200" i="0">
                              <a:latin typeface="Cambria Math" panose="02040503050406030204" pitchFamily="18" charset="0"/>
                            </a:rPr>
                            <m:t>+</m:t>
                          </m:r>
                          <m:r>
                            <m:rPr>
                              <m:sty m:val="p"/>
                            </m:rPr>
                            <a:rPr lang="pt-BR" sz="3200" b="0" i="0" smtClean="0">
                              <a:latin typeface="Cambria Math" panose="02040503050406030204" pitchFamily="18" charset="0"/>
                            </a:rPr>
                            <m:t>TN</m:t>
                          </m:r>
                        </m:den>
                      </m:f>
                    </m:oMath>
                  </m:oMathPara>
                </a14:m>
                <a:endParaRPr lang="pt-BR" sz="3200" dirty="0"/>
              </a:p>
            </p:txBody>
          </p:sp>
        </mc:Choice>
        <mc:Fallback xmlns="">
          <p:sp>
            <p:nvSpPr>
              <p:cNvPr id="5" name="CaixaDeTexto 4">
                <a:extLst>
                  <a:ext uri="{FF2B5EF4-FFF2-40B4-BE49-F238E27FC236}">
                    <a16:creationId xmlns:a16="http://schemas.microsoft.com/office/drawing/2014/main" id="{EC3ABC0C-2207-F9BF-7981-A156917E322E}"/>
                  </a:ext>
                </a:extLst>
              </p:cNvPr>
              <p:cNvSpPr txBox="1">
                <a:spLocks noRot="1" noChangeAspect="1" noMove="1" noResize="1" noEditPoints="1" noAdjustHandles="1" noChangeArrowheads="1" noChangeShapeType="1" noTextEdit="1"/>
              </p:cNvSpPr>
              <p:nvPr/>
            </p:nvSpPr>
            <p:spPr>
              <a:xfrm>
                <a:off x="441043" y="4621845"/>
                <a:ext cx="2863272" cy="1022524"/>
              </a:xfrm>
              <a:prstGeom prst="rect">
                <a:avLst/>
              </a:prstGeom>
              <a:blipFill>
                <a:blip r:embed="rId3"/>
                <a:stretch>
                  <a:fillRect/>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xmlns="" id="{29464B3E-F9A6-954A-58D5-274B5724889A}"/>
              </a:ext>
            </a:extLst>
          </p:cNvPr>
          <p:cNvGraphicFramePr>
            <a:graphicFrameLocks noGrp="1"/>
          </p:cNvGraphicFramePr>
          <p:nvPr>
            <p:extLst>
              <p:ext uri="{D42A27DB-BD31-4B8C-83A1-F6EECF244321}">
                <p14:modId xmlns:p14="http://schemas.microsoft.com/office/powerpoint/2010/main" val="1907019096"/>
              </p:ext>
            </p:extLst>
          </p:nvPr>
        </p:nvGraphicFramePr>
        <p:xfrm>
          <a:off x="3903911" y="2345938"/>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xmlns="" val="2780398905"/>
                    </a:ext>
                  </a:extLst>
                </a:gridCol>
                <a:gridCol w="897466">
                  <a:extLst>
                    <a:ext uri="{9D8B030D-6E8A-4147-A177-3AD203B41FA5}">
                      <a16:colId xmlns:a16="http://schemas.microsoft.com/office/drawing/2014/main" xmlns=""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7" name="Retângulo 6">
            <a:extLst>
              <a:ext uri="{FF2B5EF4-FFF2-40B4-BE49-F238E27FC236}">
                <a16:creationId xmlns:a16="http://schemas.microsoft.com/office/drawing/2014/main" xmlns="" id="{714AC60D-5589-74A1-E0AA-5820FF01C211}"/>
              </a:ext>
            </a:extLst>
          </p:cNvPr>
          <p:cNvSpPr/>
          <p:nvPr/>
        </p:nvSpPr>
        <p:spPr>
          <a:xfrm>
            <a:off x="4914679" y="2244174"/>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xmlns="" id="{6E23708C-7A44-16B2-D21D-97C8A8158EC6}"/>
              </a:ext>
            </a:extLst>
          </p:cNvPr>
          <p:cNvGraphicFramePr>
            <a:graphicFrameLocks noGrp="1"/>
          </p:cNvGraphicFramePr>
          <p:nvPr>
            <p:extLst>
              <p:ext uri="{D42A27DB-BD31-4B8C-83A1-F6EECF244321}">
                <p14:modId xmlns:p14="http://schemas.microsoft.com/office/powerpoint/2010/main" val="3522977362"/>
              </p:ext>
            </p:extLst>
          </p:nvPr>
        </p:nvGraphicFramePr>
        <p:xfrm>
          <a:off x="3903911" y="4729969"/>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xmlns="" val="2780398905"/>
                    </a:ext>
                  </a:extLst>
                </a:gridCol>
                <a:gridCol w="897466">
                  <a:extLst>
                    <a:ext uri="{9D8B030D-6E8A-4147-A177-3AD203B41FA5}">
                      <a16:colId xmlns:a16="http://schemas.microsoft.com/office/drawing/2014/main" xmlns=""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9" name="Retângulo 8">
            <a:extLst>
              <a:ext uri="{FF2B5EF4-FFF2-40B4-BE49-F238E27FC236}">
                <a16:creationId xmlns:a16="http://schemas.microsoft.com/office/drawing/2014/main" xmlns="" id="{5FB465DC-8630-7222-83D1-EB6B34BF259E}"/>
              </a:ext>
            </a:extLst>
          </p:cNvPr>
          <p:cNvSpPr/>
          <p:nvPr/>
        </p:nvSpPr>
        <p:spPr>
          <a:xfrm>
            <a:off x="4018754" y="4628205"/>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235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xmlns="" val="20000"/>
                        </a:ext>
                      </a:extLst>
                    </a:gridCol>
                    <a:gridCol w="787519">
                      <a:extLst>
                        <a:ext uri="{9D8B030D-6E8A-4147-A177-3AD203B41FA5}">
                          <a16:colId xmlns:a16="http://schemas.microsoft.com/office/drawing/2014/main" xmlns="" val="20001"/>
                        </a:ext>
                      </a:extLst>
                    </a:gridCol>
                    <a:gridCol w="1554434">
                      <a:extLst>
                        <a:ext uri="{9D8B030D-6E8A-4147-A177-3AD203B41FA5}">
                          <a16:colId xmlns:a16="http://schemas.microsoft.com/office/drawing/2014/main" xmlns="" val="20002"/>
                        </a:ext>
                      </a:extLst>
                    </a:gridCol>
                    <a:gridCol w="1580916">
                      <a:extLst>
                        <a:ext uri="{9D8B030D-6E8A-4147-A177-3AD203B41FA5}">
                          <a16:colId xmlns:a16="http://schemas.microsoft.com/office/drawing/2014/main" xmlns="" val="20003"/>
                        </a:ext>
                      </a:extLst>
                    </a:gridCol>
                    <a:gridCol w="1461069">
                      <a:extLst>
                        <a:ext uri="{9D8B030D-6E8A-4147-A177-3AD203B41FA5}">
                          <a16:colId xmlns:a16="http://schemas.microsoft.com/office/drawing/2014/main" xmlns=""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xmlns=""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xmlns="" id="{1BB1C328-E18C-97E6-6430-858128FD3D52}"/>
                  </a:ext>
                </a:extLst>
              </p:cNvPr>
              <p:cNvSpPr txBox="1"/>
              <p:nvPr/>
            </p:nvSpPr>
            <p:spPr>
              <a:xfrm>
                <a:off x="1531014" y="5895852"/>
                <a:ext cx="9403728"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1BB1C328-E18C-97E6-6430-858128FD3D52}"/>
                  </a:ext>
                </a:extLst>
              </p:cNvPr>
              <p:cNvSpPr txBox="1">
                <a:spLocks noRot="1" noChangeAspect="1" noMove="1" noResize="1" noEditPoints="1" noAdjustHandles="1" noChangeArrowheads="1" noChangeShapeType="1" noTextEdit="1"/>
              </p:cNvSpPr>
              <p:nvPr/>
            </p:nvSpPr>
            <p:spPr>
              <a:xfrm>
                <a:off x="1531014" y="5895852"/>
                <a:ext cx="9403728" cy="461665"/>
              </a:xfrm>
              <a:prstGeom prst="rect">
                <a:avLst/>
              </a:prstGeom>
              <a:blipFill>
                <a:blip r:embed="rId5"/>
                <a:stretch>
                  <a:fillRect l="-972" t="-10526" r="-65"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xmlns=""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xmlns="" val="20000"/>
                        </a:ext>
                      </a:extLst>
                    </a:gridCol>
                    <a:gridCol w="698205">
                      <a:extLst>
                        <a:ext uri="{9D8B030D-6E8A-4147-A177-3AD203B41FA5}">
                          <a16:colId xmlns:a16="http://schemas.microsoft.com/office/drawing/2014/main" xmlns="" val="20001"/>
                        </a:ext>
                      </a:extLst>
                    </a:gridCol>
                    <a:gridCol w="1624635">
                      <a:extLst>
                        <a:ext uri="{9D8B030D-6E8A-4147-A177-3AD203B41FA5}">
                          <a16:colId xmlns:a16="http://schemas.microsoft.com/office/drawing/2014/main" xmlns="" val="20002"/>
                        </a:ext>
                      </a:extLst>
                    </a:gridCol>
                    <a:gridCol w="1464059">
                      <a:extLst>
                        <a:ext uri="{9D8B030D-6E8A-4147-A177-3AD203B41FA5}">
                          <a16:colId xmlns:a16="http://schemas.microsoft.com/office/drawing/2014/main" xmlns="" val="20003"/>
                        </a:ext>
                      </a:extLst>
                    </a:gridCol>
                    <a:gridCol w="1464059">
                      <a:extLst>
                        <a:ext uri="{9D8B030D-6E8A-4147-A177-3AD203B41FA5}">
                          <a16:colId xmlns:a16="http://schemas.microsoft.com/office/drawing/2014/main" xmlns=""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xmlns=""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B7DCAE37-0B68-31FE-C4B4-15B3A38CF8F2}"/>
                  </a:ext>
                </a:extLst>
              </p:cNvPr>
              <p:cNvSpPr txBox="1"/>
              <p:nvPr/>
            </p:nvSpPr>
            <p:spPr>
              <a:xfrm>
                <a:off x="4381500" y="2052250"/>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052250"/>
                <a:ext cx="4533900" cy="461665"/>
              </a:xfrm>
              <a:prstGeom prst="rect">
                <a:avLst/>
              </a:prstGeom>
              <a:blipFill>
                <a:blip r:embed="rId4"/>
                <a:stretch>
                  <a:fillRect t="-10667" b="-3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xmlns="" id="{E00416E1-3B02-2287-CC99-2E18EC5D590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E00416E1-3B02-2287-CC99-2E18EC5D590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xmlns=""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xmlns="" val="20000"/>
                        </a:ext>
                      </a:extLst>
                    </a:gridCol>
                    <a:gridCol w="800281">
                      <a:extLst>
                        <a:ext uri="{9D8B030D-6E8A-4147-A177-3AD203B41FA5}">
                          <a16:colId xmlns:a16="http://schemas.microsoft.com/office/drawing/2014/main" xmlns="" val="20001"/>
                        </a:ext>
                      </a:extLst>
                    </a:gridCol>
                    <a:gridCol w="1452949">
                      <a:extLst>
                        <a:ext uri="{9D8B030D-6E8A-4147-A177-3AD203B41FA5}">
                          <a16:colId xmlns:a16="http://schemas.microsoft.com/office/drawing/2014/main" xmlns="" val="20002"/>
                        </a:ext>
                      </a:extLst>
                    </a:gridCol>
                    <a:gridCol w="1452949">
                      <a:extLst>
                        <a:ext uri="{9D8B030D-6E8A-4147-A177-3AD203B41FA5}">
                          <a16:colId xmlns:a16="http://schemas.microsoft.com/office/drawing/2014/main" xmlns="" val="20003"/>
                        </a:ext>
                      </a:extLst>
                    </a:gridCol>
                    <a:gridCol w="1452949">
                      <a:extLst>
                        <a:ext uri="{9D8B030D-6E8A-4147-A177-3AD203B41FA5}">
                          <a16:colId xmlns:a16="http://schemas.microsoft.com/office/drawing/2014/main" xmlns=""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xmlns=""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B83BC0EE-008B-5644-0A66-777A225A2EE1}"/>
                  </a:ext>
                </a:extLst>
              </p:cNvPr>
              <p:cNvSpPr txBox="1"/>
              <p:nvPr/>
            </p:nvSpPr>
            <p:spPr>
              <a:xfrm>
                <a:off x="4749800" y="2083811"/>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083811"/>
                <a:ext cx="4343400"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xmlns="" id="{B5E7268F-4300-521A-25A3-C254F8D9D3B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B5E7268F-4300-521A-25A3-C254F8D9D3B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xmlns=""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Porém,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à </a:t>
                </a:r>
                <a:r>
                  <a:rPr lang="pt-BR" b="1" i="1" dirty="0"/>
                  <a:t>precisão</a:t>
                </a:r>
                <a:r>
                  <a:rPr lang="pt-BR" dirty="0"/>
                  <a:t> e ao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xmlns="" id="{0998D617-0B6B-0F34-3EF5-C89BF5185C38}"/>
              </a:ext>
            </a:extLst>
          </p:cNvPr>
          <p:cNvSpPr>
            <a:spLocks noGrp="1"/>
          </p:cNvSpPr>
          <p:nvPr>
            <p:ph idx="1"/>
          </p:nvPr>
        </p:nvSpPr>
        <p:spPr>
          <a:xfrm>
            <a:off x="6845681" y="1825624"/>
            <a:ext cx="5226345" cy="5032375"/>
          </a:xfrm>
        </p:spPr>
        <p:txBody>
          <a:bodyPr>
            <a:normAutofit/>
          </a:bodyPr>
          <a:lstStyle/>
          <a:p>
            <a:r>
              <a:rPr lang="pt-BR" dirty="0"/>
              <a:t>Também conhecida como curva ROC (</a:t>
            </a:r>
            <a:r>
              <a:rPr lang="pt-BR" i="1" dirty="0" err="1"/>
              <a:t>Receiver</a:t>
            </a:r>
            <a:r>
              <a:rPr lang="pt-BR" i="1" dirty="0"/>
              <a:t> </a:t>
            </a:r>
            <a:r>
              <a:rPr lang="pt-BR" i="1" dirty="0" err="1"/>
              <a:t>Operating</a:t>
            </a:r>
            <a:r>
              <a:rPr lang="pt-BR" i="1" dirty="0"/>
              <a:t> </a:t>
            </a:r>
            <a:r>
              <a:rPr lang="pt-BR" i="1" dirty="0" err="1"/>
              <a:t>Characteristic</a:t>
            </a:r>
            <a:r>
              <a:rPr lang="pt-BR" dirty="0"/>
              <a:t>).</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pPr marL="0" indent="0">
              <a:buNone/>
            </a:pPr>
            <a:endParaRPr lang="pt-BR" dirty="0"/>
          </a:p>
        </p:txBody>
      </p:sp>
      <p:pic>
        <p:nvPicPr>
          <p:cNvPr id="8" name="Imagem 7">
            <a:extLst>
              <a:ext uri="{FF2B5EF4-FFF2-40B4-BE49-F238E27FC236}">
                <a16:creationId xmlns:a16="http://schemas.microsoft.com/office/drawing/2014/main" xmlns="" id="{240AB8A0-BCA7-9F7C-5462-AB6A2FD71C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991"/>
          <a:stretch/>
        </p:blipFill>
        <p:spPr>
          <a:xfrm>
            <a:off x="69909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xmlns="" id="{57207A74-6C0A-136B-09C8-D0CB9DBADFAB}"/>
                  </a:ext>
                </a:extLst>
              </p:cNvPr>
              <p:cNvSpPr/>
              <p:nvPr/>
            </p:nvSpPr>
            <p:spPr>
              <a:xfrm>
                <a:off x="434169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34169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xmlns="" id="{EF34B8CF-4543-6D31-B409-48CE4615F805}"/>
                  </a:ext>
                </a:extLst>
              </p:cNvPr>
              <p:cNvSpPr/>
              <p:nvPr/>
            </p:nvSpPr>
            <p:spPr>
              <a:xfrm>
                <a:off x="420356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20356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xmlns="" id="{0998D617-0B6B-0F34-3EF5-C89BF5185C38}"/>
              </a:ext>
            </a:extLst>
          </p:cNvPr>
          <p:cNvSpPr>
            <a:spLocks noGrp="1"/>
          </p:cNvSpPr>
          <p:nvPr>
            <p:ph idx="1"/>
          </p:nvPr>
        </p:nvSpPr>
        <p:spPr>
          <a:xfrm>
            <a:off x="6845681" y="1825624"/>
            <a:ext cx="5226345" cy="5032375"/>
          </a:xfrm>
        </p:spPr>
        <p:txBody>
          <a:bodyPr>
            <a:normAutofit/>
          </a:bodyPr>
          <a:lstStyle/>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xmlns="" id="{240AB8A0-BCA7-9F7C-5462-AB6A2FD71C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991"/>
          <a:stretch/>
        </p:blipFill>
        <p:spPr>
          <a:xfrm>
            <a:off x="528405"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xmlns="" id="{57207A74-6C0A-136B-09C8-D0CB9DBADFAB}"/>
                  </a:ext>
                </a:extLst>
              </p:cNvPr>
              <p:cNvSpPr/>
              <p:nvPr/>
            </p:nvSpPr>
            <p:spPr>
              <a:xfrm>
                <a:off x="417100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171009"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xmlns="" id="{EF34B8CF-4543-6D31-B409-48CE4615F805}"/>
                  </a:ext>
                </a:extLst>
              </p:cNvPr>
              <p:cNvSpPr/>
              <p:nvPr/>
            </p:nvSpPr>
            <p:spPr>
              <a:xfrm>
                <a:off x="403287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032876"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68293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xmlns="" id="{0998D617-0B6B-0F34-3EF5-C89BF5185C38}"/>
              </a:ext>
            </a:extLst>
          </p:cNvPr>
          <p:cNvSpPr>
            <a:spLocks noGrp="1"/>
          </p:cNvSpPr>
          <p:nvPr>
            <p:ph idx="1"/>
          </p:nvPr>
        </p:nvSpPr>
        <p:spPr>
          <a:xfrm>
            <a:off x="6754238" y="1825624"/>
            <a:ext cx="5317788" cy="5032375"/>
          </a:xfrm>
        </p:spPr>
        <p:txBody>
          <a:bodyPr>
            <a:normAutofit/>
          </a:bodyPr>
          <a:lstStyle/>
          <a:p>
            <a:r>
              <a:rPr lang="pt-BR" dirty="0"/>
              <a:t>Em geral, nós comparamos a curva ROC do nosso classificador com as curvas de outros classificadores.</a:t>
            </a:r>
          </a:p>
          <a:p>
            <a:r>
              <a:rPr lang="pt-BR" dirty="0"/>
              <a:t>Por exemplo, 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p:txBody>
      </p:sp>
      <p:pic>
        <p:nvPicPr>
          <p:cNvPr id="8" name="Imagem 7">
            <a:extLst>
              <a:ext uri="{FF2B5EF4-FFF2-40B4-BE49-F238E27FC236}">
                <a16:creationId xmlns:a16="http://schemas.microsoft.com/office/drawing/2014/main" xmlns="" id="{240AB8A0-BCA7-9F7C-5462-AB6A2FD71C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991"/>
          <a:stretch/>
        </p:blipFill>
        <p:spPr>
          <a:xfrm>
            <a:off x="601557"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xmlns="" id="{57207A74-6C0A-136B-09C8-D0CB9DBADFAB}"/>
                  </a:ext>
                </a:extLst>
              </p:cNvPr>
              <p:cNvSpPr/>
              <p:nvPr/>
            </p:nvSpPr>
            <p:spPr>
              <a:xfrm>
                <a:off x="4244161"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44161"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xmlns="" id="{EF34B8CF-4543-6D31-B409-48CE4615F805}"/>
                  </a:ext>
                </a:extLst>
              </p:cNvPr>
              <p:cNvSpPr/>
              <p:nvPr/>
            </p:nvSpPr>
            <p:spPr>
              <a:xfrm>
                <a:off x="4106028"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06028"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998D617-0B6B-0F34-3EF5-C89BF5185C38}"/>
                  </a:ext>
                </a:extLst>
              </p:cNvPr>
              <p:cNvSpPr>
                <a:spLocks noGrp="1"/>
              </p:cNvSpPr>
              <p:nvPr>
                <p:ph idx="1"/>
              </p:nvPr>
            </p:nvSpPr>
            <p:spPr>
              <a:xfrm>
                <a:off x="6845681" y="1825624"/>
                <a:ext cx="5226345" cy="5032375"/>
              </a:xfrm>
            </p:spPr>
            <p:txBody>
              <a:bodyPr>
                <a:normAutofit/>
              </a:bodyPr>
              <a:lstStyle/>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6845681" y="1825624"/>
                <a:ext cx="5226345" cy="5032375"/>
              </a:xfrm>
              <a:blipFill>
                <a:blip r:embed="rId3"/>
                <a:stretch>
                  <a:fillRect l="-2100" t="-1937" r="-3034"/>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xmlns="" id="{240AB8A0-BCA7-9F7C-5462-AB6A2FD71C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991"/>
          <a:stretch/>
        </p:blipFill>
        <p:spPr>
          <a:xfrm>
            <a:off x="650325"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xmlns="" id="{57207A74-6C0A-136B-09C8-D0CB9DBADFAB}"/>
                  </a:ext>
                </a:extLst>
              </p:cNvPr>
              <p:cNvSpPr/>
              <p:nvPr/>
            </p:nvSpPr>
            <p:spPr>
              <a:xfrm>
                <a:off x="429292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92929"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xmlns="" id="{EF34B8CF-4543-6D31-B409-48CE4615F805}"/>
                  </a:ext>
                </a:extLst>
              </p:cNvPr>
              <p:cNvSpPr/>
              <p:nvPr/>
            </p:nvSpPr>
            <p:spPr>
              <a:xfrm>
                <a:off x="415479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54796"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1365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xmlns=""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xmlns="" id="{54B875B9-5A6C-42BB-A12E-4AB2A0F373BF}"/>
              </a:ext>
            </a:extLst>
          </p:cNvPr>
          <p:cNvSpPr>
            <a:spLocks noGrp="1"/>
          </p:cNvSpPr>
          <p:nvPr>
            <p:ph idx="1"/>
          </p:nvPr>
        </p:nvSpPr>
        <p:spPr>
          <a:xfrm>
            <a:off x="5669280" y="1855443"/>
            <a:ext cx="6387737" cy="5032375"/>
          </a:xfrm>
        </p:spPr>
        <p:txBody>
          <a:bodyPr>
            <a:normAutofit/>
          </a:bodyPr>
          <a:lstStyle/>
          <a:p>
            <a:r>
              <a:rPr lang="pt-BR" dirty="0"/>
              <a:t>Sendo assim, ao plotarmos o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ou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xmlns=""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xmlns=""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xmlns="" id="{90550AD6-ECC9-445E-75B0-9790A4B380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xmlns="" id="{503F44D4-B445-790D-3C43-3156F90AF1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xmlns=""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Específica para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xmlns="" id="{90550AD6-ECC9-445E-75B0-9790A4B380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xmlns=""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40ABD154-3AFD-0036-3D3B-BDE0F6C2A332}"/>
                  </a:ext>
                </a:extLst>
              </p:cNvPr>
              <p:cNvSpPr>
                <a:spLocks noGrp="1"/>
              </p:cNvSpPr>
              <p:nvPr>
                <p:ph idx="1"/>
              </p:nvPr>
            </p:nvSpPr>
            <p:spPr>
              <a:xfrm>
                <a:off x="5633156" y="1825624"/>
                <a:ext cx="6423377" cy="5032375"/>
              </a:xfrm>
            </p:spPr>
            <p:txBody>
              <a:bodyPr>
                <a:normAutofit/>
              </a:bodyPr>
              <a:lstStyle/>
              <a:p>
                <a:r>
                  <a:rPr lang="pt-BR" dirty="0"/>
                  <a:t>A</a:t>
                </a:r>
                <a:r>
                  <a:rPr lang="pt-BR" sz="2800" dirty="0"/>
                  <a:t>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xmlns=""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t>
                </a:r>
                <a:r>
                  <a:rPr lang="pt-BR" sz="2800" b="1" i="1" dirty="0" smtClean="0">
                    <a:solidFill>
                      <a:srgbClr val="00B050"/>
                    </a:solidFill>
                  </a:rPr>
                  <a:t>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p:sp>
            <p:nvSpPr>
              <p:cNvPr id="3" name="Espaço Reservado para Conteúdo 2">
                <a:extLst>
                  <a:ext uri="{FF2B5EF4-FFF2-40B4-BE49-F238E27FC236}">
                    <a16:creationId xmlns:a16="http://schemas.microsoft.com/office/drawing/2014/main" xmlns:a14="http://schemas.microsoft.com/office/drawing/2010/main" xmlns=""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rotWithShape="0">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xmlns=""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xmlns=""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xmlns=""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xmlns=""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xmlns=""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xmlns=""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xmlns=""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xmlns=""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xmlns=""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xmlns=""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xmlns=""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xmlns=""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xmlns=""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xmlns="" val="2780398905"/>
                    </a:ext>
                  </a:extLst>
                </a:gridCol>
                <a:gridCol w="2102895">
                  <a:extLst>
                    <a:ext uri="{9D8B030D-6E8A-4147-A177-3AD203B41FA5}">
                      <a16:colId xmlns:a16="http://schemas.microsoft.com/office/drawing/2014/main" xmlns=""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9341992"/>
                  </a:ext>
                </a:extLst>
              </a:tr>
            </a:tbl>
          </a:graphicData>
        </a:graphic>
      </p:graphicFrame>
      <p:sp>
        <p:nvSpPr>
          <p:cNvPr id="7" name="CaixaDeTexto 6">
            <a:extLst>
              <a:ext uri="{FF2B5EF4-FFF2-40B4-BE49-F238E27FC236}">
                <a16:creationId xmlns:a16="http://schemas.microsoft.com/office/drawing/2014/main" xmlns=""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xmlns=""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12140</TotalTime>
  <Words>4150</Words>
  <Application>Microsoft Office PowerPoint</Application>
  <PresentationFormat>Widescreen</PresentationFormat>
  <Paragraphs>411</Paragraphs>
  <Slides>37</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37</vt:i4>
      </vt:variant>
    </vt:vector>
  </HeadingPairs>
  <TitlesOfParts>
    <vt:vector size="44"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Taxas de falso positivo e negativo</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1796</cp:revision>
  <dcterms:created xsi:type="dcterms:W3CDTF">2020-01-20T13:50:05Z</dcterms:created>
  <dcterms:modified xsi:type="dcterms:W3CDTF">2025-04-05T12:18:45Z</dcterms:modified>
</cp:coreProperties>
</file>